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75" r:id="rId2"/>
    <p:sldMasterId id="2147483788" r:id="rId3"/>
  </p:sldMasterIdLst>
  <p:notesMasterIdLst>
    <p:notesMasterId r:id="rId47"/>
  </p:notesMasterIdLst>
  <p:sldIdLst>
    <p:sldId id="256" r:id="rId4"/>
    <p:sldId id="257" r:id="rId5"/>
    <p:sldId id="328" r:id="rId6"/>
    <p:sldId id="338" r:id="rId7"/>
    <p:sldId id="339" r:id="rId8"/>
    <p:sldId id="341" r:id="rId9"/>
    <p:sldId id="340" r:id="rId10"/>
    <p:sldId id="273" r:id="rId11"/>
    <p:sldId id="282" r:id="rId12"/>
    <p:sldId id="326" r:id="rId13"/>
    <p:sldId id="268" r:id="rId14"/>
    <p:sldId id="272" r:id="rId15"/>
    <p:sldId id="279" r:id="rId16"/>
    <p:sldId id="323" r:id="rId17"/>
    <p:sldId id="302" r:id="rId18"/>
    <p:sldId id="303" r:id="rId19"/>
    <p:sldId id="324" r:id="rId20"/>
    <p:sldId id="311" r:id="rId21"/>
    <p:sldId id="330" r:id="rId22"/>
    <p:sldId id="325" r:id="rId23"/>
    <p:sldId id="331" r:id="rId24"/>
    <p:sldId id="332" r:id="rId25"/>
    <p:sldId id="318" r:id="rId26"/>
    <p:sldId id="295" r:id="rId27"/>
    <p:sldId id="294" r:id="rId28"/>
    <p:sldId id="313" r:id="rId29"/>
    <p:sldId id="275" r:id="rId30"/>
    <p:sldId id="333" r:id="rId31"/>
    <p:sldId id="334" r:id="rId32"/>
    <p:sldId id="335" r:id="rId33"/>
    <p:sldId id="336" r:id="rId34"/>
    <p:sldId id="276" r:id="rId35"/>
    <p:sldId id="308" r:id="rId36"/>
    <p:sldId id="277" r:id="rId37"/>
    <p:sldId id="319" r:id="rId38"/>
    <p:sldId id="289" r:id="rId39"/>
    <p:sldId id="290" r:id="rId40"/>
    <p:sldId id="291" r:id="rId41"/>
    <p:sldId id="312" r:id="rId42"/>
    <p:sldId id="280" r:id="rId43"/>
    <p:sldId id="314" r:id="rId44"/>
    <p:sldId id="315" r:id="rId45"/>
    <p:sldId id="33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AF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B982B-238C-444E-8483-E5A907BC295E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D7EC4-086B-468A-9F15-E5D8D6D1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EFC46-3B20-4A20-B8C3-58858747031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3F4EEB-F4AC-42D9-88AA-B546345001D7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No IV vasodilator is completely specific to pulmonary circulation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PDE5 normally decreased cGMP so its inhibitors prevent degradation of cGMP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Also think digoxin, atrial septostomy, coumadin, diuretics, CCBs</a:t>
            </a:r>
          </a:p>
          <a:p>
            <a:pPr lvl="1" eaLnBrk="1" hangingPunct="1"/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697F5A-02DB-45A3-9D6C-ED45DF504C4F}" type="datetime1">
              <a:rPr lang="en-US" smtClean="0"/>
              <a:t>1/8/2014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310B56-27ED-4A99-9100-DA2629A2D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05192-B521-447C-A714-D8D60E7CE465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EB29D-E5A1-4C57-A3BE-14D647289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807A54-2D9F-4491-9FC7-19F77E931F91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BDDFD3-9677-4BF6-98BC-B13FC10B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ACE680-CA42-4907-A86F-CD2046952DB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2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697F5A-02DB-45A3-9D6C-ED45DF504C4F}" type="datetime1">
              <a:rPr/>
              <a:pPr/>
              <a:t>1/8/2014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310B56-27ED-4A99-9100-DA2629A2D26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565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965F6-E590-4539-A9B0-209F82B40D16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370A3-C8C4-407F-A698-06941BB98267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4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FF8B61-71CD-4708-8D9D-752170A60C74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50BDBD-BBC0-4E4C-B7D5-3F8319690629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0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7D803-73B8-4696-A4E1-40700E13AD6F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1C41-5E21-4774-8143-A71B6E9D16E9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9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C54B6-05E6-46D0-9787-635D8CD6EA26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40FB-729A-46F3-8A5D-CB101F5584B5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1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35494-EEAE-41FC-8D95-9A22329B685A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1413-9654-4BAA-B6F0-8BBAA3838DA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C09272-BF54-49DF-AB95-2F2B57B7F213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B8E50-506D-4F01-8781-C73F4627A722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0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370A3-C8C4-407F-A698-06941BB98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5B03-6F16-47F8-A707-2E1D0BCFB57B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E831B0-41A4-4800-B9FF-A61D1C4EE0FB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7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74F3F-41BA-4208-907E-FF3E97A0FAE9}" type="datetime1">
              <a:rPr lang="en-US" smtClean="0">
                <a:solidFill>
                  <a:srgbClr val="F4E7ED"/>
                </a:solidFill>
              </a:rPr>
              <a:pPr/>
              <a:t>1/8/2014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60A18-A571-404F-A877-9845E848E6FF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357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05192-B521-447C-A714-D8D60E7CE465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5EB29D-E5A1-4C57-A3BE-14D647289493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92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807A54-2D9F-4491-9FC7-19F77E931F91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BDDFD3-9677-4BF6-98BC-B13FC10B058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21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ACE680-CA42-4907-A86F-CD2046952DB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77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4130D7-6D1B-47B5-B1BC-1FAC7D3BD4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56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37EB2-687E-4B7B-A5FD-ECB3F9C144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0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02183-D8D5-4B20-B1D8-09115F8C521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49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3E2EB-D11E-424B-BA33-AC6A996A044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718DB-4429-4F93-A7FE-69EAE02E1A2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FF8B61-71CD-4708-8D9D-752170A60C74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50BDBD-BBC0-4E4C-B7D5-3F8319690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C8A87-633A-4C79-AFFB-A84B56A595D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2075-B52C-44A2-A109-93EC05AF3CE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17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02145-68C5-485F-96E2-19AB7CFE30C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2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442F2-80F6-419D-934E-46235E345D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4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F0477-EBE2-4654-98B3-5BFD2F3791E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E41D-8588-48C2-8B47-68CAC9D5BF5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0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629433-D389-446D-A091-4D726DE48A0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89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ACE680-CA42-4907-A86F-CD2046952DB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91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F70251-8430-4790-8514-EDB04EF2F53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7D803-73B8-4696-A4E1-40700E13AD6F}" type="datetime1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2A1C41-5E21-4774-8143-A71B6E9D1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C54B6-05E6-46D0-9787-635D8CD6EA26}" type="datetime1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040FB-729A-46F3-8A5D-CB101F5584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135494-EEAE-41FC-8D95-9A22329B685A}" type="datetime1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1413-9654-4BAA-B6F0-8BBAA3838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C09272-BF54-49DF-AB95-2F2B57B7F213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B8E50-506D-4F01-8781-C73F4627A7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5B03-6F16-47F8-A707-2E1D0BCFB57B}" type="datetime1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E831B0-41A4-4800-B9FF-A61D1C4EE0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74F3F-41BA-4208-907E-FF3E97A0FAE9}" type="datetime1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60A18-A571-404F-A877-9845E848E6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BF078F-9353-40D8-80EB-BAECB19A678F}" type="datetime1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AF1E67-E8FA-4F7F-99E2-5F7797013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74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BF078F-9353-40D8-80EB-BAECB19A678F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AF1E67-E8FA-4F7F-99E2-5F77970131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2041DC-F7BA-4B57-9DA7-D8553611D99A}" type="slidenum">
              <a:rPr lang="en-US" altLang="en-US" smtClean="0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059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jrccm.atsjournals.org/content/vol166/issue10/images/large/200202-146CCf1.jpe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712968" cy="147002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FFFF00"/>
                </a:solidFill>
                <a:latin typeface="Georgia" pitchFamily="18" charset="0"/>
              </a:rPr>
              <a:t>Management Of Acute Right Ventricle Failure In PAH</a:t>
            </a:r>
            <a:endParaRPr lang="en-US" cap="none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229200"/>
            <a:ext cx="64008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Rasoul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Azarfarin MD, FACC</a:t>
            </a:r>
          </a:p>
          <a:p>
            <a:pPr algn="ctr"/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Professor of Anesthesiology,</a:t>
            </a:r>
          </a:p>
          <a:p>
            <a:pPr algn="ctr"/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Fellowship of Cardiac Anesthesia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0575"/>
            <a:ext cx="30099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rhc.ac.ir/Templates/Main/Images/en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2627934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1A20-2A81-436B-9A07-D32EC7C385B9}" type="datetime1">
              <a:rPr lang="en-US" smtClean="0"/>
              <a:t>1/8/2014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B56-27ED-4A99-9100-DA2629A2D2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4" descr="14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5" y="2060575"/>
            <a:ext cx="1920577" cy="14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060574"/>
            <a:ext cx="2168103" cy="141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5" y="3501009"/>
            <a:ext cx="1916577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4026" y="3502416"/>
            <a:ext cx="2139676" cy="1257481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23283-023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>
            <a:fillRect/>
          </a:stretch>
        </p:blipFill>
        <p:spPr bwMode="auto">
          <a:xfrm>
            <a:off x="251520" y="1134150"/>
            <a:ext cx="7825680" cy="5681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99691"/>
            <a:ext cx="8431088" cy="50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3600" i="1" dirty="0">
                <a:solidFill>
                  <a:srgbClr val="FF0000"/>
                </a:solidFill>
              </a:rPr>
              <a:t>Aortic Pressure and Coronary Blood Flow</a:t>
            </a:r>
          </a:p>
        </p:txBody>
      </p:sp>
    </p:spTree>
    <p:extLst>
      <p:ext uri="{BB962C8B-B14F-4D97-AF65-F5344CB8AC3E}">
        <p14:creationId xmlns:p14="http://schemas.microsoft.com/office/powerpoint/2010/main" val="22644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620688"/>
          </a:xfrm>
        </p:spPr>
        <p:txBody>
          <a:bodyPr>
            <a:normAutofit/>
          </a:bodyPr>
          <a:lstStyle/>
          <a:p>
            <a:r>
              <a:rPr lang="fr-FR" sz="4000" cap="none" dirty="0" smtClean="0">
                <a:solidFill>
                  <a:srgbClr val="FFC000"/>
                </a:solidFill>
                <a:latin typeface="Georgia" pitchFamily="18" charset="0"/>
              </a:rPr>
              <a:t>Etiologies Of </a:t>
            </a:r>
            <a:r>
              <a:rPr lang="fr-FR" sz="4000" cap="none" dirty="0" err="1" smtClean="0">
                <a:solidFill>
                  <a:srgbClr val="FFC000"/>
                </a:solidFill>
                <a:latin typeface="Georgia" pitchFamily="18" charset="0"/>
              </a:rPr>
              <a:t>Failing</a:t>
            </a:r>
            <a:r>
              <a:rPr lang="fr-FR" sz="4000" cap="none" dirty="0" smtClean="0">
                <a:solidFill>
                  <a:srgbClr val="FFC000"/>
                </a:solidFill>
                <a:latin typeface="Georgia" pitchFamily="18" charset="0"/>
              </a:rPr>
              <a:t> RV</a:t>
            </a:r>
            <a:endParaRPr lang="fr-FR" sz="4000" cap="none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207"/>
            <a:ext cx="7370258" cy="5968455"/>
          </a:xfrm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35896" y="6570662"/>
            <a:ext cx="4479925" cy="28733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Ctr="1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00" dirty="0">
                <a:solidFill>
                  <a:schemeClr val="accent1"/>
                </a:solidFill>
                <a:latin typeface="Georgia" pitchFamily="18" charset="0"/>
              </a:rPr>
              <a:t>Piazza, G. et al. Chest 2005;128:1836-1852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0BBD-D283-4CB8-8F10-A6320CBC3EE4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r>
              <a:rPr lang="fr-FR" sz="3200" cap="none" dirty="0" smtClean="0">
                <a:solidFill>
                  <a:schemeClr val="accent1"/>
                </a:solidFill>
                <a:latin typeface="Georgia" pitchFamily="18" charset="0"/>
              </a:rPr>
              <a:t>Main </a:t>
            </a:r>
            <a:r>
              <a:rPr lang="fr-FR" sz="3200" cap="none" dirty="0" err="1" smtClean="0">
                <a:solidFill>
                  <a:schemeClr val="accent1"/>
                </a:solidFill>
                <a:latin typeface="Georgia" pitchFamily="18" charset="0"/>
              </a:rPr>
              <a:t>Circumstances</a:t>
            </a:r>
            <a:r>
              <a:rPr lang="fr-FR" sz="3200" cap="none" dirty="0" smtClean="0">
                <a:solidFill>
                  <a:schemeClr val="accent1"/>
                </a:solidFill>
                <a:latin typeface="Georgia" pitchFamily="18" charset="0"/>
              </a:rPr>
              <a:t> In </a:t>
            </a:r>
            <a:r>
              <a:rPr lang="fr-FR" sz="3200" cap="none" dirty="0" err="1" smtClean="0">
                <a:solidFill>
                  <a:schemeClr val="accent1"/>
                </a:solidFill>
                <a:latin typeface="Georgia" pitchFamily="18" charset="0"/>
              </a:rPr>
              <a:t>Peri</a:t>
            </a:r>
            <a:r>
              <a:rPr lang="fr-FR" sz="3200" cap="none" dirty="0" smtClean="0">
                <a:solidFill>
                  <a:schemeClr val="accent1"/>
                </a:solidFill>
                <a:latin typeface="Georgia" pitchFamily="18" charset="0"/>
              </a:rPr>
              <a:t>-Op.</a:t>
            </a:r>
            <a:endParaRPr lang="fr-FR" sz="32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Severe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embolism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ARDS</a:t>
            </a:r>
          </a:p>
          <a:p>
            <a:pPr>
              <a:lnSpc>
                <a:spcPct val="90000"/>
              </a:lnSpc>
            </a:pP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Sepsis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induced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RV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dysfunction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b="1" dirty="0" err="1" smtClean="0">
                <a:solidFill>
                  <a:schemeClr val="accent1"/>
                </a:solidFill>
                <a:latin typeface="Georgia" pitchFamily="18" charset="0"/>
              </a:rPr>
              <a:t>Medical</a:t>
            </a:r>
            <a:r>
              <a:rPr lang="fr-FR" sz="2800" b="1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conditions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leading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to </a:t>
            </a:r>
            <a:r>
              <a:rPr lang="fr-FR" sz="2800" b="1" dirty="0" smtClean="0">
                <a:solidFill>
                  <a:schemeClr val="accent1"/>
                </a:solidFill>
                <a:latin typeface="Georgia" pitchFamily="18" charset="0"/>
              </a:rPr>
              <a:t>exacerbation 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of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chronic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hypertension</a:t>
            </a:r>
          </a:p>
          <a:p>
            <a:pPr>
              <a:lnSpc>
                <a:spcPct val="90000"/>
              </a:lnSpc>
            </a:pP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Right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ventricle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infarction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Pericardial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diseases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RV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failure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after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cardiac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surgery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After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cardiac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transplant</a:t>
            </a:r>
          </a:p>
          <a:p>
            <a:pPr>
              <a:lnSpc>
                <a:spcPct val="90000"/>
              </a:lnSpc>
            </a:pP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D76-6277-486C-B621-458DD1BE45A9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2" y="692696"/>
            <a:ext cx="7636955" cy="447874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fr-FR" cap="none" dirty="0" err="1" smtClean="0">
                <a:solidFill>
                  <a:schemeClr val="accent1"/>
                </a:solidFill>
                <a:latin typeface="Georgia" pitchFamily="18" charset="0"/>
              </a:rPr>
              <a:t>Ventricular</a:t>
            </a:r>
            <a:r>
              <a:rPr lang="fr-FR" cap="none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cap="none" dirty="0" err="1" smtClean="0">
                <a:solidFill>
                  <a:schemeClr val="accent1"/>
                </a:solidFill>
                <a:latin typeface="Georgia" pitchFamily="18" charset="0"/>
              </a:rPr>
              <a:t>Interdependence</a:t>
            </a:r>
            <a:endParaRPr lang="fr-FR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7504" y="4780190"/>
            <a:ext cx="76327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fr-FR" sz="2400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>
              <a:buFontTx/>
              <a:buChar char="•"/>
            </a:pPr>
            <a:r>
              <a:rPr lang="fr-FR" sz="2400" dirty="0" err="1" smtClean="0">
                <a:solidFill>
                  <a:schemeClr val="accent1"/>
                </a:solidFill>
                <a:latin typeface="Georgia" pitchFamily="18" charset="0"/>
              </a:rPr>
              <a:t>During</a:t>
            </a:r>
            <a:r>
              <a:rPr lang="fr-FR" sz="2400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systole, LV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protrudes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in RV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Surrounding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pericardium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with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limited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distensibility</a:t>
            </a:r>
            <a:endParaRPr lang="fr-FR" sz="24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buFontTx/>
              <a:buChar char="•"/>
            </a:pP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Compliance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of one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ventricle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can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modify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the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other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=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Diastolic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ventricular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interaction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8E56-BD5D-4478-ABE7-DD8D294CE615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1413-9654-4BAA-B6F0-8BBAA3838D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55820"/>
            <a:ext cx="7776863" cy="380892"/>
          </a:xfrm>
        </p:spPr>
        <p:txBody>
          <a:bodyPr>
            <a:noAutofit/>
          </a:bodyPr>
          <a:lstStyle/>
          <a:p>
            <a:r>
              <a:rPr lang="en-US" altLang="en-US" sz="36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Auto-aggravation: The Vicious Cycle</a:t>
            </a:r>
            <a:endParaRPr lang="en-US" altLang="en-US" sz="36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3445"/>
            <a:ext cx="7443093" cy="53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36580"/>
            <a:ext cx="51244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7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Right To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Left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Shunting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7776095" cy="4525962"/>
          </a:xfrm>
        </p:spPr>
        <p:txBody>
          <a:bodyPr/>
          <a:lstStyle/>
          <a:p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Increase</a:t>
            </a:r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 in RA pressure due to RVF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Reopening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of patent foramen ovale</a:t>
            </a:r>
          </a:p>
          <a:p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Right to </a:t>
            </a:r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left</a:t>
            </a:r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shunting</a:t>
            </a:r>
            <a:endParaRPr lang="fr-FR" sz="2400" b="1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Secondary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hypoxemia</a:t>
            </a:r>
            <a:endParaRPr lang="fr-FR" sz="24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Can </a:t>
            </a:r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be</a:t>
            </a:r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improved</a:t>
            </a:r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 by </a:t>
            </a:r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improving</a:t>
            </a:r>
            <a:r>
              <a:rPr lang="fr-FR" sz="2400" b="1" dirty="0">
                <a:solidFill>
                  <a:schemeClr val="accent1"/>
                </a:solidFill>
                <a:latin typeface="Georgia" pitchFamily="18" charset="0"/>
              </a:rPr>
              <a:t> RV </a:t>
            </a:r>
            <a:r>
              <a:rPr lang="fr-FR" sz="2400" b="1" dirty="0" err="1">
                <a:solidFill>
                  <a:schemeClr val="accent1"/>
                </a:solidFill>
                <a:latin typeface="Georgia" pitchFamily="18" charset="0"/>
              </a:rPr>
              <a:t>function</a:t>
            </a:r>
            <a:endParaRPr lang="fr-FR" sz="2400" b="1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Hypoxemia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usually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not </a:t>
            </a:r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improved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by </a:t>
            </a:r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mechanical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ventilation in case of RVF due to </a:t>
            </a:r>
            <a:r>
              <a:rPr lang="fr-FR" sz="2400" b="1" dirty="0" err="1">
                <a:solidFill>
                  <a:srgbClr val="002060"/>
                </a:solidFill>
                <a:latin typeface="Georgia" pitchFamily="18" charset="0"/>
              </a:rPr>
              <a:t>pulmonary</a:t>
            </a:r>
            <a:r>
              <a:rPr lang="fr-FR" sz="2400" b="1" dirty="0">
                <a:solidFill>
                  <a:srgbClr val="002060"/>
                </a:solidFill>
                <a:latin typeface="Georgia" pitchFamily="18" charset="0"/>
              </a:rPr>
              <a:t> hypertension </a:t>
            </a:r>
            <a:r>
              <a:rPr lang="fr-FR" sz="2400" b="1" dirty="0" smtClean="0">
                <a:solidFill>
                  <a:srgbClr val="002060"/>
                </a:solidFill>
                <a:latin typeface="Georgia" pitchFamily="18" charset="0"/>
              </a:rPr>
              <a:t>(PAH)</a:t>
            </a:r>
            <a:endParaRPr lang="fr-FR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9677-89CD-420F-84DB-7DB71EF71BE3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239000" cy="836712"/>
          </a:xfrm>
        </p:spPr>
        <p:txBody>
          <a:bodyPr>
            <a:normAutofit fontScale="90000"/>
          </a:bodyPr>
          <a:lstStyle/>
          <a:p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Management of RV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Failure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(1)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idx="1"/>
          </p:nvPr>
        </p:nvSpPr>
        <p:spPr>
          <a:xfrm>
            <a:off x="107504" y="1340768"/>
            <a:ext cx="8208912" cy="5328592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Control of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trigerring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factors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pPr>
              <a:buFontTx/>
              <a:buNone/>
            </a:pP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Supportive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treatment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:</a:t>
            </a:r>
          </a:p>
          <a:p>
            <a:pPr lvl="1"/>
            <a:r>
              <a:rPr lang="fr-FR" dirty="0" err="1">
                <a:solidFill>
                  <a:schemeClr val="accent1"/>
                </a:solidFill>
                <a:latin typeface="Georgia" pitchFamily="18" charset="0"/>
              </a:rPr>
              <a:t>Optimization</a:t>
            </a:r>
            <a:r>
              <a:rPr lang="fr-FR" dirty="0">
                <a:solidFill>
                  <a:schemeClr val="accent1"/>
                </a:solidFill>
                <a:latin typeface="Georgia" pitchFamily="18" charset="0"/>
              </a:rPr>
              <a:t> of </a:t>
            </a:r>
            <a:r>
              <a:rPr lang="fr-FR" dirty="0" err="1">
                <a:solidFill>
                  <a:schemeClr val="accent1"/>
                </a:solidFill>
                <a:latin typeface="Georgia" pitchFamily="18" charset="0"/>
              </a:rPr>
              <a:t>preload</a:t>
            </a:r>
            <a:endParaRPr lang="fr-FR" dirty="0">
              <a:solidFill>
                <a:schemeClr val="accent1"/>
              </a:solidFill>
              <a:latin typeface="Georgia" pitchFamily="18" charset="0"/>
            </a:endParaRPr>
          </a:p>
          <a:p>
            <a:pPr lvl="1"/>
            <a:r>
              <a:rPr lang="fr-FR" dirty="0" err="1">
                <a:solidFill>
                  <a:schemeClr val="accent1"/>
                </a:solidFill>
                <a:latin typeface="Georgia" pitchFamily="18" charset="0"/>
              </a:rPr>
              <a:t>Improving</a:t>
            </a:r>
            <a:r>
              <a:rPr lang="fr-FR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Georgia" pitchFamily="18" charset="0"/>
              </a:rPr>
              <a:t>contractility</a:t>
            </a:r>
            <a:endParaRPr lang="fr-FR" dirty="0">
              <a:solidFill>
                <a:schemeClr val="accent1"/>
              </a:solidFill>
              <a:latin typeface="Georgia" pitchFamily="18" charset="0"/>
            </a:endParaRPr>
          </a:p>
          <a:p>
            <a:pPr lvl="1"/>
            <a:r>
              <a:rPr lang="fr-FR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dirty="0" err="1" smtClean="0">
                <a:solidFill>
                  <a:schemeClr val="accent1"/>
                </a:solidFill>
                <a:latin typeface="Georgia" pitchFamily="18" charset="0"/>
              </a:rPr>
              <a:t>vasodilators</a:t>
            </a:r>
            <a:endParaRPr lang="fr-FR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marL="292608" lvl="1" indent="0">
              <a:buNone/>
            </a:pPr>
            <a:endParaRPr lang="fr-FR" dirty="0">
              <a:solidFill>
                <a:schemeClr val="accent1"/>
              </a:solidFill>
              <a:latin typeface="Georgia" pitchFamily="18" charset="0"/>
            </a:endParaRPr>
          </a:p>
          <a:p>
            <a:pPr marL="292608" lvl="1" indent="0">
              <a:buNone/>
            </a:pPr>
            <a:endParaRPr lang="fr-FR" dirty="0">
              <a:solidFill>
                <a:schemeClr val="accent1"/>
              </a:solidFill>
              <a:latin typeface="Georgia" pitchFamily="18" charset="0"/>
            </a:endParaRPr>
          </a:p>
          <a:p>
            <a:pPr lvl="1">
              <a:buFontTx/>
              <a:buNone/>
            </a:pPr>
            <a:endParaRPr lang="fr-FR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lvl="1">
              <a:buFontTx/>
              <a:buNone/>
            </a:pPr>
            <a:endParaRPr lang="fr-FR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Specific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therapies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addressing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the cause of RVF</a:t>
            </a:r>
          </a:p>
        </p:txBody>
      </p:sp>
      <p:pic>
        <p:nvPicPr>
          <p:cNvPr id="62468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6" y="1844824"/>
            <a:ext cx="5069154" cy="396044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54C-C733-420B-8A85-9A0C6EECABBD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731"/>
            <a:ext cx="7239000" cy="588680"/>
          </a:xfrm>
        </p:spPr>
        <p:txBody>
          <a:bodyPr/>
          <a:lstStyle/>
          <a:p>
            <a:r>
              <a:rPr lang="fr-FR" sz="3600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Management of RV </a:t>
            </a:r>
            <a:r>
              <a:rPr lang="fr-FR" sz="3600" cap="none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Failure</a:t>
            </a:r>
            <a:r>
              <a:rPr lang="fr-FR" sz="3600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 </a:t>
            </a:r>
            <a:r>
              <a:rPr lang="fr-FR" sz="36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(2)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7239000" cy="57630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Treat the underlying cause if possible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Fluid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Volume Loading or Diuresis?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Maximize Myocardial O2 Supply/Demand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Supplemental Oxygen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Maintaining Systemic Pressures</a:t>
            </a:r>
          </a:p>
          <a:p>
            <a:pPr lvl="2">
              <a:lnSpc>
                <a:spcPct val="80000"/>
              </a:lnSpc>
            </a:pPr>
            <a:r>
              <a:rPr lang="en-US" altLang="en-US" sz="1800" b="1" dirty="0"/>
              <a:t>Norepinephrine</a:t>
            </a:r>
          </a:p>
          <a:p>
            <a:pPr lvl="2">
              <a:lnSpc>
                <a:spcPct val="80000"/>
              </a:lnSpc>
            </a:pPr>
            <a:r>
              <a:rPr lang="en-US" altLang="en-US" sz="1800" b="1" dirty="0"/>
              <a:t>Phenylephrine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Avoiding Tachycardia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Blood transfusion?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Increasing Contractility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 err="1"/>
              <a:t>Dobutamine</a:t>
            </a:r>
            <a:endParaRPr lang="en-US" altLang="en-US" sz="2000" b="1" dirty="0"/>
          </a:p>
          <a:p>
            <a:pPr lvl="1">
              <a:lnSpc>
                <a:spcPct val="80000"/>
              </a:lnSpc>
            </a:pPr>
            <a:r>
              <a:rPr lang="en-US" altLang="en-US" sz="2000" b="1" dirty="0" err="1"/>
              <a:t>Milrinone</a:t>
            </a:r>
            <a:endParaRPr lang="en-US" altLang="en-US" sz="2000" b="1" dirty="0"/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Calcium Sensitizers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RV Afterload Reduction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 err="1"/>
              <a:t>Milrinone</a:t>
            </a:r>
            <a:endParaRPr lang="en-US" altLang="en-US" sz="2000" b="1" dirty="0"/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Nitric Oxide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IV Prostacyclin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/>
              <a:t>Avoid Mechanical Ventilation if possible</a:t>
            </a:r>
          </a:p>
        </p:txBody>
      </p:sp>
    </p:spTree>
    <p:extLst>
      <p:ext uri="{BB962C8B-B14F-4D97-AF65-F5344CB8AC3E}">
        <p14:creationId xmlns:p14="http://schemas.microsoft.com/office/powerpoint/2010/main" val="4059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5"/>
            <a:ext cx="8676456" cy="504056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Hemodynamic Management of RV Failure In PAH</a:t>
            </a:r>
            <a:endParaRPr lang="en-US" sz="28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1"/>
            <a:ext cx="831641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0026-1DA4-4E8B-AE16-8E20B04BB141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7992888" cy="372656"/>
          </a:xfrm>
        </p:spPr>
        <p:txBody>
          <a:bodyPr>
            <a:noAutofit/>
          </a:bodyPr>
          <a:lstStyle/>
          <a:p>
            <a:r>
              <a:rPr lang="fr-FR" sz="2400" cap="none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Anesthetic</a:t>
            </a:r>
            <a:r>
              <a:rPr lang="fr-FR" sz="24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 Management </a:t>
            </a:r>
            <a:r>
              <a:rPr lang="fr-FR" sz="2400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of RV </a:t>
            </a:r>
            <a:r>
              <a:rPr lang="fr-FR" sz="2400" cap="none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Failure</a:t>
            </a:r>
            <a:r>
              <a:rPr lang="fr-FR" sz="24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83D68"/>
                </a:solidFill>
                <a:latin typeface="Georgia" pitchFamily="18" charset="0"/>
              </a:rPr>
              <a:t>  due to PAH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en-US" dirty="0"/>
              <a:t>Treat the underlying </a:t>
            </a:r>
            <a:r>
              <a:rPr lang="en-US" dirty="0" smtClean="0"/>
              <a:t>causes of PAH exacerbation: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i="1" dirty="0" smtClean="0"/>
              <a:t>  Hypoxia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i="1" dirty="0" smtClean="0"/>
              <a:t>  </a:t>
            </a:r>
            <a:r>
              <a:rPr lang="en-US" sz="2100" i="1" dirty="0" err="1" smtClean="0"/>
              <a:t>Hypercarbia</a:t>
            </a:r>
            <a:r>
              <a:rPr lang="en-US" sz="2100" i="1" dirty="0" smtClean="0"/>
              <a:t> (maintain PaCO</a:t>
            </a:r>
            <a:r>
              <a:rPr lang="en-US" sz="2100" i="1" baseline="-25000" dirty="0" smtClean="0"/>
              <a:t>2</a:t>
            </a:r>
            <a:r>
              <a:rPr lang="en-US" sz="2100" i="1" dirty="0" smtClean="0"/>
              <a:t>: 30-35 mmHg)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i="1" dirty="0" smtClean="0"/>
              <a:t>  Acidosis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i="1" dirty="0" smtClean="0"/>
              <a:t>  Pain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i="1" dirty="0" smtClean="0"/>
              <a:t>  Anxiety</a:t>
            </a:r>
          </a:p>
          <a:p>
            <a:r>
              <a:rPr lang="en-US" sz="2400" i="1" dirty="0" smtClean="0"/>
              <a:t>Secure airway and establish mechanical ventilation if necessary (Deep sedation &amp; Analgesia during PPV).</a:t>
            </a:r>
          </a:p>
          <a:p>
            <a:r>
              <a:rPr lang="en-US" sz="2400" i="1" dirty="0" smtClean="0"/>
              <a:t>Provide invasive monitoring (CVP, Arterial line, PAC).</a:t>
            </a:r>
          </a:p>
          <a:p>
            <a:r>
              <a:rPr lang="en-US" sz="2400" i="1" dirty="0" smtClean="0"/>
              <a:t>Repeated ABG Check.</a:t>
            </a:r>
          </a:p>
          <a:p>
            <a:pPr marL="292608" lvl="1" indent="0">
              <a:buNone/>
            </a:pPr>
            <a:endParaRPr lang="en-US" sz="2100" i="1" dirty="0"/>
          </a:p>
          <a:p>
            <a:pPr marL="292608" lvl="1" indent="0">
              <a:buNone/>
            </a:pPr>
            <a:endParaRPr lang="en-US" sz="21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3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Right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Ventricle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b="1" dirty="0" smtClean="0">
                <a:solidFill>
                  <a:schemeClr val="accent1"/>
                </a:solidFill>
                <a:latin typeface="Georgia" pitchFamily="18" charset="0"/>
              </a:rPr>
              <a:t>RV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connected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to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circulation: </a:t>
            </a:r>
            <a:r>
              <a:rPr lang="fr-FR" sz="2800" b="1" dirty="0" err="1">
                <a:solidFill>
                  <a:srgbClr val="0070C0"/>
                </a:solidFill>
                <a:latin typeface="Georgia" pitchFamily="18" charset="0"/>
              </a:rPr>
              <a:t>low</a:t>
            </a:r>
            <a:r>
              <a:rPr lang="fr-FR" sz="2800" b="1" dirty="0">
                <a:solidFill>
                  <a:srgbClr val="0070C0"/>
                </a:solidFill>
                <a:latin typeface="Georgia" pitchFamily="18" charset="0"/>
              </a:rPr>
              <a:t> pressure system</a:t>
            </a:r>
          </a:p>
          <a:p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Anatomical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specificities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of RV: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thin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wall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(1/3 LV),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crescent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shape</a:t>
            </a:r>
            <a:endParaRPr lang="fr-FR" sz="2800" b="1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RV </a:t>
            </a:r>
            <a:r>
              <a:rPr lang="fr-FR" sz="2800" b="1" dirty="0" err="1">
                <a:solidFill>
                  <a:schemeClr val="accent1"/>
                </a:solidFill>
                <a:latin typeface="Georgia" pitchFamily="18" charset="0"/>
              </a:rPr>
              <a:t>considered</a:t>
            </a:r>
            <a:r>
              <a:rPr lang="fr-FR" sz="2800" b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Georgia" pitchFamily="18" charset="0"/>
              </a:rPr>
              <a:t>a passive conduit </a:t>
            </a:r>
            <a:r>
              <a:rPr lang="fr-FR" sz="2800" b="1" dirty="0" err="1">
                <a:solidFill>
                  <a:srgbClr val="0070C0"/>
                </a:solidFill>
                <a:latin typeface="Georgia" pitchFamily="18" charset="0"/>
              </a:rPr>
              <a:t>between</a:t>
            </a:r>
            <a:r>
              <a:rPr lang="fr-FR" sz="28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b="1" dirty="0" err="1">
                <a:solidFill>
                  <a:srgbClr val="0070C0"/>
                </a:solidFill>
                <a:latin typeface="Georgia" pitchFamily="18" charset="0"/>
              </a:rPr>
              <a:t>systemic</a:t>
            </a:r>
            <a:r>
              <a:rPr lang="fr-FR" sz="2800" b="1" dirty="0">
                <a:solidFill>
                  <a:srgbClr val="0070C0"/>
                </a:solidFill>
                <a:latin typeface="Georgia" pitchFamily="18" charset="0"/>
              </a:rPr>
              <a:t> and </a:t>
            </a:r>
            <a:r>
              <a:rPr lang="fr-FR" sz="2800" b="1" dirty="0" err="1">
                <a:solidFill>
                  <a:srgbClr val="0070C0"/>
                </a:solidFill>
                <a:latin typeface="Georgia" pitchFamily="18" charset="0"/>
              </a:rPr>
              <a:t>pulmonary</a:t>
            </a:r>
            <a:r>
              <a:rPr lang="fr-FR" sz="2800" b="1" dirty="0">
                <a:solidFill>
                  <a:srgbClr val="0070C0"/>
                </a:solidFill>
                <a:latin typeface="Georgia" pitchFamily="18" charset="0"/>
              </a:rPr>
              <a:t> circulation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D56-573B-40AF-96CB-920B9F99F1B4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 descr="C:\Users\azarfarin\Desktop\R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35" y="0"/>
            <a:ext cx="1864764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r>
              <a:rPr lang="en-US" alt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Mechanical Ventilation</a:t>
            </a:r>
            <a:endParaRPr lang="en-US" alt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Higher transpulmonary pressures increase RV afterload.</a:t>
            </a:r>
          </a:p>
          <a:p>
            <a:r>
              <a:rPr lang="en-US" altLang="en-US"/>
              <a:t>Increased airway pressures reduce venous return.</a:t>
            </a:r>
          </a:p>
          <a:p>
            <a:r>
              <a:rPr lang="en-US" altLang="en-US"/>
              <a:t>Increased pleural pressures are transmitted to the pericardium and limits the diastolic filling of the RV.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076056" y="6324600"/>
            <a:ext cx="301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Chest. 2005;128:1836-1852</a:t>
            </a:r>
          </a:p>
        </p:txBody>
      </p:sp>
    </p:spTree>
    <p:extLst>
      <p:ext uri="{BB962C8B-B14F-4D97-AF65-F5344CB8AC3E}">
        <p14:creationId xmlns:p14="http://schemas.microsoft.com/office/powerpoint/2010/main" val="1192163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Effects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Of PEEP On RV Performance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5445"/>
            <a:ext cx="7416824" cy="451081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D8ED-A5D8-4F21-88FD-78AEEC25B9D9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1413-9654-4BAA-B6F0-8BBAA3838DAA}" type="slidenum">
              <a:rPr lang="en-US" smtClean="0">
                <a:solidFill>
                  <a:srgbClr val="B13F9A"/>
                </a:solidFill>
              </a:rPr>
              <a:pPr/>
              <a:t>21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70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Effect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of High PEEP on RV</a:t>
            </a:r>
            <a:endParaRPr lang="en-US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54277" name="Picture 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2537"/>
            <a:ext cx="7201099" cy="545121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78F2-42E1-48ED-B04B-C7BEE613CDA2}" type="datetime1">
              <a:rPr lang="en-US" smtClean="0">
                <a:solidFill>
                  <a:srgbClr val="B13F9A"/>
                </a:solidFill>
              </a:rPr>
              <a:pPr/>
              <a:t>1/8/2014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1413-9654-4BAA-B6F0-8BBAA3838DAA}" type="slidenum">
              <a:rPr lang="en-US" smtClean="0">
                <a:solidFill>
                  <a:srgbClr val="B13F9A"/>
                </a:solidFill>
              </a:rPr>
              <a:pPr/>
              <a:t>22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pH and PO</a:t>
            </a:r>
            <a:r>
              <a:rPr lang="en-US" baseline="-25000" dirty="0" smtClean="0"/>
              <a:t>2</a:t>
            </a:r>
            <a:r>
              <a:rPr lang="en-US" dirty="0" smtClean="0"/>
              <a:t> Important for PVR</a:t>
            </a:r>
          </a:p>
        </p:txBody>
      </p:sp>
      <p:pic>
        <p:nvPicPr>
          <p:cNvPr id="28675" name="Picture 4" descr="Fi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052179"/>
            <a:ext cx="6127576" cy="5772355"/>
          </a:xfr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EBEE-DA80-44DF-BA51-C5020F13E35E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648370"/>
          </a:xfrm>
        </p:spPr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Optimization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of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Preload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50180" name="Picture 4" descr="cc710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5400600" cy="4680520"/>
          </a:xfr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9552" y="5877272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Frank-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Starling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relationship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between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preload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and stroke volume: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preload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dependance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(A) and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preload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Georgia" pitchFamily="18" charset="0"/>
              </a:rPr>
              <a:t>independance</a:t>
            </a:r>
            <a:r>
              <a:rPr lang="fr-FR" dirty="0">
                <a:solidFill>
                  <a:srgbClr val="000000"/>
                </a:solidFill>
                <a:latin typeface="Georgia" pitchFamily="18" charset="0"/>
              </a:rPr>
              <a:t> (B)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59E8-9A69-4243-80D4-945F04DD3B29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Diuretics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Frequent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volume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overload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At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a point of Frank-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Starling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curve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where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there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is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u="sng" dirty="0">
                <a:solidFill>
                  <a:srgbClr val="0070C0"/>
                </a:solidFill>
                <a:latin typeface="Georgia" pitchFamily="18" charset="0"/>
              </a:rPr>
              <a:t>no more </a:t>
            </a:r>
            <a:r>
              <a:rPr lang="fr-FR" sz="2800" u="sng" dirty="0" err="1">
                <a:solidFill>
                  <a:srgbClr val="0070C0"/>
                </a:solidFill>
                <a:latin typeface="Georgia" pitchFamily="18" charset="0"/>
              </a:rPr>
              <a:t>reserve</a:t>
            </a:r>
            <a:r>
              <a:rPr lang="fr-FR" sz="2800" u="sng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on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contractility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Ventricular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interdependance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Diuretics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to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be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considered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Sometimes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with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continuous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high dose infusion</a:t>
            </a:r>
          </a:p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If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fails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fr-FR" sz="2800" dirty="0" err="1" smtClean="0">
                <a:solidFill>
                  <a:schemeClr val="accent1"/>
                </a:solidFill>
                <a:latin typeface="Georgia" pitchFamily="18" charset="0"/>
              </a:rPr>
              <a:t>consider</a:t>
            </a:r>
            <a:r>
              <a:rPr lang="fr-FR" sz="2800" dirty="0" smtClean="0">
                <a:solidFill>
                  <a:schemeClr val="accent1"/>
                </a:solidFill>
                <a:latin typeface="Georgia" pitchFamily="18" charset="0"/>
              </a:rPr>
              <a:t>  </a:t>
            </a:r>
            <a:r>
              <a:rPr lang="fr-FR" sz="2800" dirty="0" err="1">
                <a:solidFill>
                  <a:srgbClr val="0070C0"/>
                </a:solidFill>
                <a:latin typeface="Georgia" pitchFamily="18" charset="0"/>
              </a:rPr>
              <a:t>Continuous</a:t>
            </a:r>
            <a:r>
              <a:rPr lang="fr-F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Georgia" pitchFamily="18" charset="0"/>
              </a:rPr>
              <a:t>Veno-Venous</a:t>
            </a:r>
            <a:r>
              <a:rPr lang="fr-F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Georgia" pitchFamily="18" charset="0"/>
              </a:rPr>
              <a:t>Hemofiltration</a:t>
            </a:r>
            <a:r>
              <a:rPr lang="fr-FR" sz="28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2800" dirty="0" smtClean="0">
                <a:solidFill>
                  <a:schemeClr val="accent1"/>
                </a:solidFill>
                <a:latin typeface="Georgia" pitchFamily="18" charset="0"/>
              </a:rPr>
              <a:t>(CVVHF)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67FC-3631-4EBA-9144-39DD0C3980C7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9" y="116632"/>
            <a:ext cx="9007463" cy="720080"/>
          </a:xfrm>
        </p:spPr>
        <p:txBody>
          <a:bodyPr>
            <a:normAutofit/>
          </a:bodyPr>
          <a:lstStyle/>
          <a:p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Inotrops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Vasopressors Used in RV Failure</a:t>
            </a:r>
            <a:endParaRPr lang="en-US" sz="32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" y="1052736"/>
            <a:ext cx="900746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512B-E0EB-4C39-A648-289D3BA7E2B3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Dobutamine</a:t>
            </a:r>
            <a:endParaRPr lang="en-US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1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adrenergic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stimulation</a:t>
            </a:r>
          </a:p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 CI  PVR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at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5 g/kg/mn</a:t>
            </a: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At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higher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dose  HR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without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subsequent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 in PVR</a:t>
            </a: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Experimental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models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Dobutamine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 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Norepinephrine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to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improve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right-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ventricular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–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pulmonary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artery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coupling</a:t>
            </a:r>
            <a:endParaRPr lang="fr-FR" sz="2800" dirty="0">
              <a:solidFill>
                <a:schemeClr val="accent1"/>
              </a:solidFill>
              <a:latin typeface="Georgia" pitchFamily="18" charset="0"/>
              <a:sym typeface="Symbol" pitchFamily="18" charset="2"/>
            </a:endParaRPr>
          </a:p>
          <a:p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Improves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CI, PVR and PaO2/FiO2 in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combination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with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Inhaled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nitric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oxyde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2285-EBE9-4237-B0D9-C432DB895F01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Milrinone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phosphodiesterase</a:t>
            </a:r>
            <a:r>
              <a:rPr lang="en-US" dirty="0"/>
              <a:t> </a:t>
            </a:r>
            <a:r>
              <a:rPr lang="en-US" dirty="0" smtClean="0"/>
              <a:t>III inhibitor with </a:t>
            </a:r>
            <a:r>
              <a:rPr lang="en-US" dirty="0"/>
              <a:t>excellent inotropic </a:t>
            </a:r>
            <a:r>
              <a:rPr lang="en-US" dirty="0" smtClean="0"/>
              <a:t>activity</a:t>
            </a:r>
          </a:p>
          <a:p>
            <a:pPr marL="0" indent="0">
              <a:buNone/>
            </a:pPr>
            <a:r>
              <a:rPr lang="en-US" dirty="0" smtClean="0"/>
              <a:t>  Dose: 0.25-0.75 mcg/kg/min</a:t>
            </a:r>
            <a:endParaRPr lang="en-US" dirty="0"/>
          </a:p>
          <a:p>
            <a:r>
              <a:rPr lang="en-US" dirty="0" smtClean="0"/>
              <a:t>Combinations </a:t>
            </a:r>
            <a:r>
              <a:rPr lang="en-US" dirty="0"/>
              <a:t>of inotropic and</a:t>
            </a:r>
          </a:p>
          <a:p>
            <a:pPr marL="0" indent="0">
              <a:buNone/>
            </a:pPr>
            <a:r>
              <a:rPr lang="en-US" dirty="0" err="1"/>
              <a:t>vasoconstrictive</a:t>
            </a:r>
            <a:r>
              <a:rPr lang="en-US" dirty="0"/>
              <a:t> agents are chosen when</a:t>
            </a:r>
          </a:p>
          <a:p>
            <a:pPr marL="0" indent="0">
              <a:buNone/>
            </a:pPr>
            <a:r>
              <a:rPr lang="en-US" dirty="0"/>
              <a:t>significantly reduced contractility is associated</a:t>
            </a:r>
          </a:p>
          <a:p>
            <a:pPr marL="0" indent="0">
              <a:buNone/>
            </a:pPr>
            <a:r>
              <a:rPr lang="en-US" dirty="0"/>
              <a:t>with severe hypotension.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Norepinephrine </a:t>
            </a:r>
            <a:r>
              <a:rPr lang="en-US" dirty="0"/>
              <a:t>or vasopressin</a:t>
            </a:r>
          </a:p>
          <a:p>
            <a:pPr marL="0" indent="0">
              <a:buNone/>
            </a:pPr>
            <a:r>
              <a:rPr lang="en-US" dirty="0"/>
              <a:t>may be required to manage typical postoperative</a:t>
            </a:r>
          </a:p>
          <a:p>
            <a:pPr marL="0" indent="0">
              <a:buNone/>
            </a:pPr>
            <a:r>
              <a:rPr lang="en-US" dirty="0"/>
              <a:t>vasodilation and that related </a:t>
            </a:r>
            <a:r>
              <a:rPr lang="en-US" dirty="0" smtClean="0"/>
              <a:t>to the </a:t>
            </a:r>
            <a:r>
              <a:rPr lang="en-US" dirty="0" err="1"/>
              <a:t>milrinone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1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Dopamine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Beta-1 and alpha-1 adrenergic </a:t>
            </a:r>
            <a:r>
              <a:rPr lang="en-US" dirty="0"/>
              <a:t>stimulation</a:t>
            </a:r>
          </a:p>
          <a:p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be used for short-term treatment of </a:t>
            </a:r>
            <a:r>
              <a:rPr lang="en-US" dirty="0" smtClean="0"/>
              <a:t>severe RV failure.</a:t>
            </a:r>
          </a:p>
          <a:p>
            <a:r>
              <a:rPr lang="en-US" dirty="0" smtClean="0"/>
              <a:t>Dose: 2-20 µg/kg/min</a:t>
            </a:r>
          </a:p>
          <a:p>
            <a:r>
              <a:rPr lang="en-US" dirty="0" smtClean="0"/>
              <a:t>Increase contractility and HR</a:t>
            </a:r>
          </a:p>
          <a:p>
            <a:r>
              <a:rPr lang="en-US" dirty="0" smtClean="0"/>
              <a:t>Vasoconstriction in mod-high doses.</a:t>
            </a:r>
          </a:p>
          <a:p>
            <a:r>
              <a:rPr lang="en-US" dirty="0" smtClean="0"/>
              <a:t>Better choice in the case of bradycardia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altLang="en-US" sz="40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  <a:endParaRPr lang="en-US" altLang="en-US" sz="4000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495800"/>
          </a:xfrm>
        </p:spPr>
        <p:txBody>
          <a:bodyPr/>
          <a:lstStyle/>
          <a:p>
            <a:r>
              <a:rPr lang="en-US" altLang="en-US" sz="2400"/>
              <a:t>The RV is triangular in shape</a:t>
            </a:r>
          </a:p>
          <a:p>
            <a:r>
              <a:rPr lang="en-US" altLang="en-US" sz="2400"/>
              <a:t>Divided into three regions; </a:t>
            </a:r>
          </a:p>
          <a:p>
            <a:pPr lvl="1"/>
            <a:r>
              <a:rPr lang="en-US" altLang="en-US" sz="2000"/>
              <a:t>Inlet</a:t>
            </a:r>
          </a:p>
          <a:p>
            <a:pPr lvl="1"/>
            <a:r>
              <a:rPr lang="en-US" altLang="en-US" sz="2000"/>
              <a:t>Apex</a:t>
            </a:r>
          </a:p>
          <a:p>
            <a:pPr lvl="1"/>
            <a:r>
              <a:rPr lang="en-US" altLang="en-US" sz="2000"/>
              <a:t>Infundibulum or Conus</a:t>
            </a:r>
          </a:p>
          <a:p>
            <a:r>
              <a:rPr lang="en-US" altLang="en-US" sz="2400"/>
              <a:t>Both Ventricles are composed of a 3D network of muscle fibers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96" y="3933056"/>
            <a:ext cx="4429076" cy="2893297"/>
          </a:xfrm>
          <a:noFill/>
          <a:ln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0034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650"/>
            <a:ext cx="3098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" y="6248400"/>
            <a:ext cx="2706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Circulation 2008;117:1436-1448</a:t>
            </a:r>
          </a:p>
        </p:txBody>
      </p:sp>
    </p:spTree>
    <p:extLst>
      <p:ext uri="{BB962C8B-B14F-4D97-AF65-F5344CB8AC3E}">
        <p14:creationId xmlns:p14="http://schemas.microsoft.com/office/powerpoint/2010/main" val="36933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Isoprotrenole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Isoproterenol, a much-vilified drug</a:t>
            </a:r>
          </a:p>
          <a:p>
            <a:pPr marL="0" indent="0">
              <a:buNone/>
            </a:pPr>
            <a:r>
              <a:rPr lang="en-US" dirty="0"/>
              <a:t>when myocardial ischemia is a risk, may</a:t>
            </a:r>
          </a:p>
          <a:p>
            <a:pPr marL="0" indent="0">
              <a:buNone/>
            </a:pPr>
            <a:r>
              <a:rPr lang="en-US" dirty="0"/>
              <a:t>result in an excellent response, especially</a:t>
            </a:r>
          </a:p>
          <a:p>
            <a:pPr marL="0" indent="0">
              <a:buNone/>
            </a:pPr>
            <a:r>
              <a:rPr lang="en-US" dirty="0" smtClean="0"/>
              <a:t>in the face of significant right ventricular</a:t>
            </a:r>
          </a:p>
          <a:p>
            <a:pPr marL="0" indent="0">
              <a:buNone/>
            </a:pPr>
            <a:r>
              <a:rPr lang="en-US" dirty="0" smtClean="0"/>
              <a:t>dysfunction </a:t>
            </a:r>
            <a:r>
              <a:rPr lang="en-US" dirty="0"/>
              <a:t>or in the face of relative bradycardia.</a:t>
            </a:r>
          </a:p>
          <a:p>
            <a:r>
              <a:rPr lang="en-US" dirty="0"/>
              <a:t>It has been utilized successfully,</a:t>
            </a:r>
          </a:p>
          <a:p>
            <a:pPr marL="0" indent="0">
              <a:buNone/>
            </a:pPr>
            <a:r>
              <a:rPr lang="en-US" dirty="0"/>
              <a:t>even when the basal heart rate is within</a:t>
            </a:r>
          </a:p>
          <a:p>
            <a:pPr marL="0" indent="0">
              <a:buNone/>
            </a:pPr>
            <a:r>
              <a:rPr lang="en-US" dirty="0"/>
              <a:t>the normal range, and does not result in</a:t>
            </a:r>
          </a:p>
          <a:p>
            <a:pPr marL="0" indent="0">
              <a:buNone/>
            </a:pPr>
            <a:r>
              <a:rPr lang="en-US" dirty="0"/>
              <a:t>significant hypotension.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88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Epinephrine </a:t>
            </a:r>
            <a:r>
              <a:rPr lang="en-US" dirty="0"/>
              <a:t>may </a:t>
            </a:r>
            <a:r>
              <a:rPr lang="en-US" dirty="0" smtClean="0"/>
              <a:t>be the </a:t>
            </a:r>
            <a:r>
              <a:rPr lang="en-US" dirty="0"/>
              <a:t>first agent utilized to treat </a:t>
            </a:r>
            <a:r>
              <a:rPr lang="en-US" dirty="0" smtClean="0"/>
              <a:t>hypotension of </a:t>
            </a:r>
            <a:r>
              <a:rPr lang="en-US" dirty="0"/>
              <a:t>unclear cause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be used in combination with </a:t>
            </a:r>
            <a:r>
              <a:rPr lang="en-US" dirty="0" err="1" smtClean="0"/>
              <a:t>milrinone</a:t>
            </a:r>
            <a:r>
              <a:rPr lang="en-US" dirty="0" smtClean="0"/>
              <a:t> in severe RV failure.</a:t>
            </a:r>
          </a:p>
          <a:p>
            <a:r>
              <a:rPr lang="en-US" dirty="0" smtClean="0"/>
              <a:t>In high doses increase PVR and SVR and could be </a:t>
            </a:r>
            <a:r>
              <a:rPr lang="en-US" dirty="0" err="1" smtClean="0"/>
              <a:t>arrhythmogenic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Side effects: development of </a:t>
            </a:r>
            <a:r>
              <a:rPr lang="en-US" dirty="0"/>
              <a:t>significant metabolic </a:t>
            </a:r>
            <a:r>
              <a:rPr lang="en-US" dirty="0" smtClean="0"/>
              <a:t>acidosis and </a:t>
            </a:r>
            <a:r>
              <a:rPr lang="en-US" dirty="0"/>
              <a:t>severe hyperglycemia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6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>
                <a:solidFill>
                  <a:schemeClr val="accent1"/>
                </a:solidFill>
                <a:latin typeface="Georgia" pitchFamily="18" charset="0"/>
              </a:rPr>
              <a:t>Norepinephrine</a:t>
            </a:r>
            <a:endParaRPr lang="en-US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fr-FR" sz="280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1 and 1 adrenergic stimulation</a:t>
            </a:r>
          </a:p>
          <a:p>
            <a:r>
              <a:rPr lang="fr-FR" sz="280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Increases mPAP and PVR</a:t>
            </a:r>
          </a:p>
          <a:p>
            <a:r>
              <a:rPr lang="fr-FR" sz="280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But marked improvement in CO</a:t>
            </a:r>
          </a:p>
          <a:p>
            <a:r>
              <a:rPr lang="fr-FR" sz="280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Useful in combination with Dobutamine for hypotensive patients</a:t>
            </a:r>
          </a:p>
          <a:p>
            <a:r>
              <a:rPr lang="fr-FR" sz="280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Causes less tachycardia than other inotropes</a:t>
            </a:r>
          </a:p>
          <a:p>
            <a:r>
              <a:rPr lang="fr-FR" sz="280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Second choice after Dobutamine in normotensive patients</a:t>
            </a:r>
            <a:endParaRPr lang="fr-FR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53D8-D6B4-4882-A95A-46E91C18B51C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Levosimendan</a:t>
            </a:r>
            <a:endParaRPr lang="en-US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824"/>
            <a:ext cx="7921128" cy="4525963"/>
          </a:xfrm>
        </p:spPr>
        <p:txBody>
          <a:bodyPr/>
          <a:lstStyle/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Calcium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sentitizer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: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increases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the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sensitivity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of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troponin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C for Ca2+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within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cardiac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myocyte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Dilatation of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vasculature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by activation of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adenosin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tri-phosphate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potassium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channel</a:t>
            </a:r>
            <a:endParaRPr lang="fr-FR" sz="2800" dirty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Animal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studies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and pilot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studies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support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its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efficacy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in right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ventricle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failure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associated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with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sz="2800" dirty="0">
                <a:solidFill>
                  <a:schemeClr val="accent1"/>
                </a:solidFill>
                <a:latin typeface="Georgia" pitchFamily="18" charset="0"/>
              </a:rPr>
              <a:t> hypertension</a:t>
            </a:r>
          </a:p>
          <a:p>
            <a:endParaRPr lang="en-US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E75A-D7A6-4995-935B-DF3293EFFA48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/>
                </a:solidFill>
                <a:latin typeface="Georgia" pitchFamily="18" charset="0"/>
              </a:rPr>
              <a:t>Pulmonary Vasodilators</a:t>
            </a:r>
            <a:endParaRPr lang="en-US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2" y="908720"/>
            <a:ext cx="7265601" cy="5547643"/>
          </a:xfr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69C0-57CE-4C2F-B2F2-C87159C68A4F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Treat It?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Vasoactive medications</a:t>
            </a:r>
          </a:p>
          <a:p>
            <a:pPr lvl="1" eaLnBrk="1" hangingPunct="1"/>
            <a:r>
              <a:rPr lang="en-US" sz="2400" smtClean="0"/>
              <a:t>Prostacyclins</a:t>
            </a:r>
          </a:p>
          <a:p>
            <a:pPr lvl="2" eaLnBrk="1" hangingPunct="1"/>
            <a:r>
              <a:rPr lang="en-US" sz="2000" smtClean="0"/>
              <a:t>Epoprostenol (synthetic prostacyclin (PGI2) aka Flolan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</a:t>
            </a:r>
          </a:p>
          <a:p>
            <a:pPr lvl="2" eaLnBrk="1" hangingPunct="1"/>
            <a:r>
              <a:rPr lang="en-US" sz="2000" smtClean="0"/>
              <a:t>Treprostinil (Remodulin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), Iloprost (Ilomedin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, Ventavis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</a:t>
            </a:r>
          </a:p>
          <a:p>
            <a:pPr lvl="1" eaLnBrk="1" hangingPunct="1"/>
            <a:r>
              <a:rPr lang="en-US" sz="2400" smtClean="0"/>
              <a:t>Endothelin receptor antagonists</a:t>
            </a:r>
          </a:p>
          <a:p>
            <a:pPr lvl="2" eaLnBrk="1" hangingPunct="1"/>
            <a:r>
              <a:rPr lang="en-US" sz="2000" smtClean="0"/>
              <a:t>Bosentan (Tracleer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), Sitaxsentan (Thelin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), Ambrisentan (Letairis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</a:t>
            </a:r>
          </a:p>
          <a:p>
            <a:pPr lvl="1" eaLnBrk="1" hangingPunct="1"/>
            <a:r>
              <a:rPr lang="en-US" sz="2400" smtClean="0"/>
              <a:t>Phosphodiesterase type 5 inhibitors</a:t>
            </a:r>
          </a:p>
          <a:p>
            <a:pPr lvl="2" eaLnBrk="1" hangingPunct="1"/>
            <a:r>
              <a:rPr lang="en-US" sz="2000" smtClean="0"/>
              <a:t>Sildenafil (Revatio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), Tadalafil (Cialis</a:t>
            </a:r>
            <a:r>
              <a:rPr lang="en-US" sz="2000" baseline="300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®</a:t>
            </a:r>
            <a:r>
              <a:rPr lang="en-US" sz="2000" smtClean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B5C67-5C90-49AC-9E81-4815FE97589D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Inhaled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Nitric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Oxyde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>
                <a:solidFill>
                  <a:schemeClr val="accent1"/>
                </a:solidFill>
                <a:latin typeface="Georgia" pitchFamily="18" charset="0"/>
              </a:rPr>
              <a:t>Dilate pulmonary vessels in ventilated units of the lung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accent1"/>
                </a:solidFill>
                <a:latin typeface="Georgia" pitchFamily="18" charset="0"/>
              </a:rPr>
              <a:t>Reverses hypoxic pulmonary vasoconstriction</a:t>
            </a: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accent1"/>
                </a:solidFill>
                <a:latin typeface="Georgia" pitchFamily="18" charset="0"/>
              </a:rPr>
              <a:t>In acutely decompensated RV improves PVR, increase CO improve PaO2/FiO2 (</a:t>
            </a:r>
            <a:r>
              <a:rPr lang="fr-FR" sz="2000">
                <a:solidFill>
                  <a:schemeClr val="accent1"/>
                </a:solidFill>
                <a:latin typeface="Georgia" pitchFamily="18" charset="0"/>
              </a:rPr>
              <a:t>Benker KA et Al. </a:t>
            </a:r>
            <a:r>
              <a:rPr lang="en-US" sz="2000">
                <a:solidFill>
                  <a:schemeClr val="accent1"/>
                </a:solidFill>
                <a:latin typeface="Georgia" pitchFamily="18" charset="0"/>
              </a:rPr>
              <a:t>Am J Crit Care. 1997 Mar;6(2):127-31</a:t>
            </a:r>
            <a:r>
              <a:rPr lang="en-US">
                <a:solidFill>
                  <a:schemeClr val="accent1"/>
                </a:solidFill>
                <a:latin typeface="Georgia" pitchFamily="18" charset="0"/>
              </a:rPr>
              <a:t>)</a:t>
            </a:r>
            <a:r>
              <a:rPr lang="en-US">
                <a:solidFill>
                  <a:schemeClr val="accent1"/>
                </a:solidFill>
              </a:rPr>
              <a:t> </a:t>
            </a:r>
            <a:endParaRPr lang="fr-FR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fr-FR">
                <a:solidFill>
                  <a:schemeClr val="accent1"/>
                </a:solidFill>
                <a:latin typeface="Georgia" pitchFamily="18" charset="0"/>
              </a:rPr>
              <a:t>Beware of methemoglobinemia (high concentraton, prolonged use)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A368-BFBF-43F3-8C91-807BAF6A72ED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Prostanoids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Intravenous Epoprostenol</a:t>
            </a:r>
          </a:p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Effect on survival in stable patients with PAH</a:t>
            </a:r>
          </a:p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Reduces mPAP and improves CO</a:t>
            </a:r>
          </a:p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Systemic side effects</a:t>
            </a:r>
          </a:p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Worsening PaO2/FiO2</a:t>
            </a:r>
          </a:p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Systemic effects (hypotension)</a:t>
            </a:r>
          </a:p>
          <a:p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Inhaled prostacyclin / nebulized iloprost: case series (Shock associated with PAH</a:t>
            </a:r>
            <a:r>
              <a:rPr lang="fr-FR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fr-FR" sz="2000">
                <a:solidFill>
                  <a:schemeClr val="accent1"/>
                </a:solidFill>
                <a:latin typeface="Georgia" pitchFamily="18" charset="0"/>
              </a:rPr>
              <a:t>Olschewski H. </a:t>
            </a:r>
            <a:r>
              <a:rPr lang="en-US" sz="2000">
                <a:solidFill>
                  <a:schemeClr val="accent1"/>
                </a:solidFill>
                <a:latin typeface="Georgia" pitchFamily="18" charset="0"/>
              </a:rPr>
              <a:t>Intensive Care Med. 1998 Jun;24(6):631-4)</a:t>
            </a:r>
            <a:endParaRPr lang="fr-FR" sz="2400">
              <a:solidFill>
                <a:schemeClr val="accent1"/>
              </a:solidFill>
              <a:latin typeface="Georgia" pitchFamily="18" charset="0"/>
            </a:endParaRPr>
          </a:p>
          <a:p>
            <a:endParaRPr lang="fr-FR" sz="240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5368-5BBB-4A01-8367-BD07E674D7C3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Sidenafil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Phosphodiesterase-5 inhibitor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Approved for treatment of PAH (stable patients)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Only case reports for use in critically ill (RVF after transplant: </a:t>
            </a:r>
            <a:r>
              <a:rPr lang="fr-FR" sz="1800">
                <a:solidFill>
                  <a:schemeClr val="accent1"/>
                </a:solidFill>
                <a:latin typeface="Georgia" pitchFamily="18" charset="0"/>
              </a:rPr>
              <a:t>De Santo LS et Al.</a:t>
            </a:r>
            <a:r>
              <a:rPr lang="en-US" sz="1800">
                <a:solidFill>
                  <a:schemeClr val="accent1"/>
                </a:solidFill>
                <a:latin typeface="Georgia" pitchFamily="18" charset="0"/>
              </a:rPr>
              <a:t>Transplant Proc. 2008 Jul-Aug; 40(6): 2015-8</a:t>
            </a: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May be useful for weaning from inhaled nitric oxyde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Effect start 15mn after administration, peak effects within 30-60mn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accent1"/>
                </a:solidFill>
                <a:latin typeface="Georgia" pitchFamily="18" charset="0"/>
              </a:rPr>
              <a:t>Systemic hypotension</a:t>
            </a:r>
          </a:p>
          <a:p>
            <a:pPr>
              <a:lnSpc>
                <a:spcPct val="90000"/>
              </a:lnSpc>
            </a:pPr>
            <a:endParaRPr lang="fr-FR" sz="2400">
              <a:solidFill>
                <a:schemeClr val="accent1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31F5-E37E-45C0-903C-65AE4116885C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24F3-DF7B-4EC5-A812-74DB51D6367D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altLang="en-US" cap="none" dirty="0" smtClean="0"/>
              <a:t>Venous Return Physiology</a:t>
            </a:r>
            <a:endParaRPr lang="en-US" altLang="en-US" cap="none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9416"/>
            <a:ext cx="7427168" cy="484632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The </a:t>
            </a:r>
            <a:r>
              <a:rPr lang="en-US" altLang="en-US" sz="3600" dirty="0"/>
              <a:t>Heart can only pump out, what comes in. Therefore the </a:t>
            </a:r>
            <a:r>
              <a:rPr lang="en-US" altLang="en-US" sz="3600" b="1" dirty="0">
                <a:solidFill>
                  <a:srgbClr val="FF0000"/>
                </a:solidFill>
              </a:rPr>
              <a:t>main job </a:t>
            </a:r>
            <a:r>
              <a:rPr lang="en-US" altLang="en-US" sz="3600" dirty="0"/>
              <a:t>of the RV is </a:t>
            </a:r>
            <a:r>
              <a:rPr lang="en-US" altLang="en-US" sz="3600" b="1" dirty="0">
                <a:solidFill>
                  <a:srgbClr val="FF0000"/>
                </a:solidFill>
              </a:rPr>
              <a:t>to maintain a low right atrial pressure </a:t>
            </a:r>
            <a:r>
              <a:rPr lang="en-US" altLang="en-US" sz="3600" dirty="0"/>
              <a:t>so that Venous Return is optimized.</a:t>
            </a:r>
          </a:p>
        </p:txBody>
      </p:sp>
    </p:spTree>
    <p:extLst>
      <p:ext uri="{BB962C8B-B14F-4D97-AF65-F5344CB8AC3E}">
        <p14:creationId xmlns:p14="http://schemas.microsoft.com/office/powerpoint/2010/main" val="1640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28800" y="6324600"/>
            <a:ext cx="5472113" cy="417513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Georgia" pitchFamily="18" charset="0"/>
              </a:rPr>
              <a:t>Haddad F, MD; </a:t>
            </a:r>
            <a:r>
              <a:rPr lang="en-US" i="1">
                <a:solidFill>
                  <a:schemeClr val="accent1"/>
                </a:solidFill>
                <a:latin typeface="Georgia" pitchFamily="18" charset="0"/>
              </a:rPr>
              <a:t>Circulation</a:t>
            </a:r>
            <a:r>
              <a:rPr lang="en-US">
                <a:solidFill>
                  <a:schemeClr val="accent1"/>
                </a:solidFill>
                <a:latin typeface="Georgia" pitchFamily="18" charset="0"/>
              </a:rPr>
              <a:t>. 2008;117:1717-1731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858000" cy="59436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140200" y="2636838"/>
            <a:ext cx="2089150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211638" y="3213100"/>
            <a:ext cx="1800225" cy="2889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5364163" y="260350"/>
            <a:ext cx="1873250" cy="4333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484438" y="2205038"/>
            <a:ext cx="1873250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3995738" y="4508500"/>
            <a:ext cx="1873250" cy="4333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1258888" y="188913"/>
            <a:ext cx="1512887" cy="7191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9F12-4DE7-4682-AD5E-10A429329708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B8E50-506D-4F01-8781-C73F4627A72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1143000"/>
          </a:xfrm>
        </p:spPr>
        <p:txBody>
          <a:bodyPr>
            <a:normAutofit fontScale="90000"/>
          </a:bodyPr>
          <a:lstStyle/>
          <a:p>
            <a:r>
              <a:rPr lang="en-US" cap="none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</a:t>
            </a:r>
            <a:r>
              <a:rPr 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-Arterial Extracorporeal Membrane Oxygenation (v/a ECMO)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1" y="1628800"/>
            <a:ext cx="7898183" cy="513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B332-C73F-455C-ADFF-6363CC98EE64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0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en-US" sz="34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(V/A ECMO) 2</a:t>
            </a:r>
            <a:br>
              <a:rPr lang="en-US" sz="34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Circuit is Between PA and LA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3"/>
            <a:ext cx="7776864" cy="533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229D5-6367-4288-914C-1D483364D3FF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5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5F6-E590-4539-A9B0-209F82B40D16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6"/>
            <a:ext cx="9122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Venous Return Curves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752600" y="1600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752600" y="48006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1676400" y="3124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5 L/min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VR (</a:t>
            </a:r>
            <a:r>
              <a:rPr lang="en-US" altLang="en-US" b="1" smtClean="0">
                <a:solidFill>
                  <a:srgbClr val="FFFFFF"/>
                </a:solidFill>
              </a:rPr>
              <a:t>CO</a:t>
            </a:r>
            <a:r>
              <a:rPr lang="en-US" altLang="en-US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14600" y="5486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Rt. Atrial Pressure (mm Hg)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4958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3434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752600" y="26670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495800" y="2971800"/>
            <a:ext cx="24384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3429000" y="2667000"/>
            <a:ext cx="1066800" cy="304800"/>
          </a:xfrm>
          <a:custGeom>
            <a:avLst/>
            <a:gdLst>
              <a:gd name="T0" fmla="*/ 0 w 480"/>
              <a:gd name="T1" fmla="*/ 0 h 192"/>
              <a:gd name="T2" fmla="*/ 288 w 480"/>
              <a:gd name="T3" fmla="*/ 48 h 192"/>
              <a:gd name="T4" fmla="*/ 480 w 480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192">
                <a:moveTo>
                  <a:pt x="0" y="0"/>
                </a:moveTo>
                <a:cubicBezTo>
                  <a:pt x="104" y="8"/>
                  <a:pt x="208" y="16"/>
                  <a:pt x="288" y="48"/>
                </a:cubicBezTo>
                <a:cubicBezTo>
                  <a:pt x="368" y="80"/>
                  <a:pt x="424" y="136"/>
                  <a:pt x="480" y="192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33528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124200" y="4953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-4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096000" y="53340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FF"/>
                </a:solidFill>
              </a:rPr>
              <a:t>Mean systemic filling pressure ~ 7 mm Hg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69342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76400" y="1295400"/>
            <a:ext cx="350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smtClean="0">
                <a:solidFill>
                  <a:srgbClr val="FFFFFF"/>
                </a:solidFill>
              </a:rPr>
              <a:t>Plateau:</a:t>
            </a:r>
            <a:r>
              <a:rPr lang="en-US" altLang="en-US" sz="1400" smtClean="0">
                <a:solidFill>
                  <a:srgbClr val="FFFFFF"/>
                </a:solidFill>
              </a:rPr>
              <a:t> collapse of large veins ( =&gt; increased resistance)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6858000" y="25908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smtClean="0">
                <a:solidFill>
                  <a:srgbClr val="FFFFFF"/>
                </a:solidFill>
              </a:rPr>
              <a:t>Venous return with volume loading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6248400" y="28956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828800" y="2819400"/>
            <a:ext cx="1600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smtClean="0">
                <a:solidFill>
                  <a:srgbClr val="FFFFFF"/>
                </a:solidFill>
              </a:rPr>
              <a:t>Cardiac Output with increase inotropy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5052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3276600" y="1905000"/>
            <a:ext cx="2819400" cy="2895600"/>
          </a:xfrm>
          <a:custGeom>
            <a:avLst/>
            <a:gdLst>
              <a:gd name="T0" fmla="*/ 0 w 1776"/>
              <a:gd name="T1" fmla="*/ 1344 h 1344"/>
              <a:gd name="T2" fmla="*/ 528 w 1776"/>
              <a:gd name="T3" fmla="*/ 1152 h 1344"/>
              <a:gd name="T4" fmla="*/ 960 w 1776"/>
              <a:gd name="T5" fmla="*/ 192 h 1344"/>
              <a:gd name="T6" fmla="*/ 1776 w 1776"/>
              <a:gd name="T7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6" h="1344">
                <a:moveTo>
                  <a:pt x="0" y="1344"/>
                </a:moveTo>
                <a:cubicBezTo>
                  <a:pt x="184" y="1344"/>
                  <a:pt x="368" y="1344"/>
                  <a:pt x="528" y="1152"/>
                </a:cubicBezTo>
                <a:cubicBezTo>
                  <a:pt x="688" y="960"/>
                  <a:pt x="752" y="384"/>
                  <a:pt x="960" y="192"/>
                </a:cubicBezTo>
                <a:cubicBezTo>
                  <a:pt x="1168" y="0"/>
                  <a:pt x="1472" y="0"/>
                  <a:pt x="1776" y="0"/>
                </a:cubicBezTo>
              </a:path>
            </a:pathLst>
          </a:custGeom>
          <a:noFill/>
          <a:ln w="158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267200" y="38100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smtClean="0">
                <a:solidFill>
                  <a:srgbClr val="FFFFFF"/>
                </a:solidFill>
              </a:rPr>
              <a:t>Working Cardiac Output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 flipV="1">
            <a:off x="4572000" y="3048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4495800" y="2286000"/>
            <a:ext cx="3352800" cy="2514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1752600" y="22860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 rot="-680182">
            <a:off x="3122613" y="1819275"/>
            <a:ext cx="2963862" cy="2667000"/>
          </a:xfrm>
          <a:custGeom>
            <a:avLst/>
            <a:gdLst>
              <a:gd name="T0" fmla="*/ 0 w 1776"/>
              <a:gd name="T1" fmla="*/ 1344 h 1344"/>
              <a:gd name="T2" fmla="*/ 528 w 1776"/>
              <a:gd name="T3" fmla="*/ 1152 h 1344"/>
              <a:gd name="T4" fmla="*/ 960 w 1776"/>
              <a:gd name="T5" fmla="*/ 192 h 1344"/>
              <a:gd name="T6" fmla="*/ 1776 w 1776"/>
              <a:gd name="T7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6" h="1344">
                <a:moveTo>
                  <a:pt x="0" y="1344"/>
                </a:moveTo>
                <a:cubicBezTo>
                  <a:pt x="184" y="1344"/>
                  <a:pt x="368" y="1344"/>
                  <a:pt x="528" y="1152"/>
                </a:cubicBezTo>
                <a:cubicBezTo>
                  <a:pt x="688" y="960"/>
                  <a:pt x="752" y="384"/>
                  <a:pt x="960" y="192"/>
                </a:cubicBezTo>
                <a:cubicBezTo>
                  <a:pt x="1168" y="0"/>
                  <a:pt x="1472" y="0"/>
                  <a:pt x="1776" y="0"/>
                </a:cubicBezTo>
              </a:path>
            </a:pathLst>
          </a:custGeom>
          <a:noFill/>
          <a:ln w="1587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en-US" altLang="en-US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Ventricular Contraction</a:t>
            </a:r>
            <a:endParaRPr lang="en-US" altLang="en-US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Right ventricular Contraction is </a:t>
            </a:r>
            <a:r>
              <a:rPr lang="en-US" altLang="en-US" sz="2400" b="1" dirty="0">
                <a:solidFill>
                  <a:srgbClr val="FF0000"/>
                </a:solidFill>
              </a:rPr>
              <a:t>sequential, starting with the inlet and ending at the infundibulum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Inward movement of the free wall (bellows effect)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Contraction of the longitudinal fibers, which shortens the long axis.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Traction of the free wall caused by contraction of the LV. (wringing effect</a:t>
            </a:r>
            <a:r>
              <a:rPr lang="en-US" altLang="en-US" sz="2400" dirty="0" smtClean="0"/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Due to the compliance of the infundibulum the peak pressure is reduced and </a:t>
            </a:r>
            <a:r>
              <a:rPr lang="en-US" altLang="en-US" sz="2400" dirty="0" smtClean="0"/>
              <a:t>prolonged.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This leads to near complete emptying of the RV&gt;&gt;reduced RVEDP&gt;&gt;Optimal Venous return.</a:t>
            </a:r>
          </a:p>
        </p:txBody>
      </p:sp>
    </p:spTree>
    <p:extLst>
      <p:ext uri="{BB962C8B-B14F-4D97-AF65-F5344CB8AC3E}">
        <p14:creationId xmlns:p14="http://schemas.microsoft.com/office/powerpoint/2010/main" val="16026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cap="none" dirty="0" smtClean="0"/>
              <a:t>Frank-starling Law Of The Heart</a:t>
            </a:r>
            <a:endParaRPr lang="en-US" altLang="en-US" cap="non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3429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States that strength of ventricular contraction varies directly with EDV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Is an </a:t>
            </a:r>
            <a:r>
              <a:rPr lang="en-US" altLang="en-US" sz="2400" u="sng">
                <a:solidFill>
                  <a:srgbClr val="008040"/>
                </a:solidFill>
              </a:rPr>
              <a:t>intrinsic</a:t>
            </a:r>
            <a:r>
              <a:rPr lang="en-US" altLang="en-US" sz="2400"/>
              <a:t> </a:t>
            </a:r>
            <a:r>
              <a:rPr lang="en-US" altLang="en-US" sz="2400" u="sng">
                <a:solidFill>
                  <a:srgbClr val="008040"/>
                </a:solidFill>
              </a:rPr>
              <a:t>property</a:t>
            </a:r>
            <a:r>
              <a:rPr lang="en-US" altLang="en-US" sz="2400"/>
              <a:t> of myocardium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As EDV increases, myocardium is stretched more, causing greater contraction &amp; SV</a:t>
            </a:r>
          </a:p>
        </p:txBody>
      </p:sp>
      <p:pic>
        <p:nvPicPr>
          <p:cNvPr id="27652" name="Picture 4" descr="1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391400" y="2286000"/>
            <a:ext cx="113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smtClean="0">
                <a:solidFill>
                  <a:srgbClr val="FFFFFF"/>
                </a:solidFill>
                <a:latin typeface="Helvetica Neue Bold Condensed" charset="0"/>
              </a:rPr>
              <a:t>Fig 14.2</a:t>
            </a:r>
          </a:p>
        </p:txBody>
      </p:sp>
    </p:spTree>
    <p:extLst>
      <p:ext uri="{BB962C8B-B14F-4D97-AF65-F5344CB8AC3E}">
        <p14:creationId xmlns:p14="http://schemas.microsoft.com/office/powerpoint/2010/main" val="737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Definition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of RV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Fialure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132856"/>
            <a:ext cx="7711008" cy="2514600"/>
          </a:xfrm>
        </p:spPr>
        <p:txBody>
          <a:bodyPr/>
          <a:lstStyle/>
          <a:p>
            <a:pPr algn="just">
              <a:buFontTx/>
              <a:buNone/>
            </a:pPr>
            <a:r>
              <a:rPr lang="fr-FR" b="1" i="1" dirty="0">
                <a:solidFill>
                  <a:schemeClr val="accent1"/>
                </a:solidFill>
                <a:latin typeface="Georgia" pitchFamily="18" charset="0"/>
              </a:rPr>
              <a:t>   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« The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clinical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syndrome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resulting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from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the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inability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of the right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ventricle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to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provide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i="1" u="sng" dirty="0" err="1">
                <a:solidFill>
                  <a:schemeClr val="accent1"/>
                </a:solidFill>
                <a:latin typeface="Georgia" pitchFamily="18" charset="0"/>
              </a:rPr>
              <a:t>adequate</a:t>
            </a:r>
            <a:r>
              <a:rPr lang="fr-FR" sz="2800" b="1" i="1" u="sng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i="1" u="sng" dirty="0" err="1">
                <a:solidFill>
                  <a:schemeClr val="accent1"/>
                </a:solidFill>
                <a:latin typeface="Georgia" pitchFamily="18" charset="0"/>
              </a:rPr>
              <a:t>blood</a:t>
            </a:r>
            <a:r>
              <a:rPr lang="fr-FR" sz="2800" b="1" i="1" u="sng" dirty="0">
                <a:solidFill>
                  <a:schemeClr val="accent1"/>
                </a:solidFill>
                <a:latin typeface="Georgia" pitchFamily="18" charset="0"/>
              </a:rPr>
              <a:t> flow 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to the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pulmonary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circulation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at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a </a:t>
            </a:r>
            <a:r>
              <a:rPr lang="fr-FR" sz="2800" b="1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normal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central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venous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800" b="1" i="1" dirty="0" err="1">
                <a:solidFill>
                  <a:schemeClr val="accent1"/>
                </a:solidFill>
                <a:latin typeface="Georgia" pitchFamily="18" charset="0"/>
              </a:rPr>
              <a:t>filling</a:t>
            </a:r>
            <a:r>
              <a:rPr lang="fr-FR" sz="2800" b="1" i="1" dirty="0">
                <a:solidFill>
                  <a:schemeClr val="accent1"/>
                </a:solidFill>
                <a:latin typeface="Georgia" pitchFamily="18" charset="0"/>
              </a:rPr>
              <a:t> pressure »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6456-9145-48EA-89D0-6E8E5CD395AD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http://www.rhc.ac.ir/Templates/Main/Images/fa/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3" t="5931" r="3031" b="52747"/>
          <a:stretch/>
        </p:blipFill>
        <p:spPr bwMode="auto">
          <a:xfrm>
            <a:off x="8172400" y="1"/>
            <a:ext cx="936104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O2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Requirements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and Blood </a:t>
            </a:r>
            <a:r>
              <a:rPr lang="fr-FR" sz="4000" cap="none" dirty="0" err="1" smtClean="0">
                <a:solidFill>
                  <a:schemeClr val="accent1"/>
                </a:solidFill>
                <a:latin typeface="Georgia" pitchFamily="18" charset="0"/>
              </a:rPr>
              <a:t>Supply</a:t>
            </a:r>
            <a:r>
              <a:rPr lang="fr-FR" sz="4000" cap="none" dirty="0" smtClean="0">
                <a:solidFill>
                  <a:schemeClr val="accent1"/>
                </a:solidFill>
                <a:latin typeface="Georgia" pitchFamily="18" charset="0"/>
              </a:rPr>
              <a:t> to The RV</a:t>
            </a:r>
            <a:endParaRPr lang="fr-FR" sz="4000" cap="none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44824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Less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O2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requirements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than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the LV :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less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myocardic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mass,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less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pre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load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and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after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load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.</a:t>
            </a:r>
          </a:p>
          <a:p>
            <a:pPr>
              <a:lnSpc>
                <a:spcPct val="90000"/>
              </a:lnSpc>
            </a:pP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During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stress, extraction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reserve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is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greater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Vascularisation : 2/3 RCA, 1/3 </a:t>
            </a:r>
            <a:r>
              <a:rPr lang="fr-FR" sz="2400" dirty="0" err="1">
                <a:solidFill>
                  <a:schemeClr val="accent1"/>
                </a:solidFill>
                <a:latin typeface="Georgia" pitchFamily="18" charset="0"/>
              </a:rPr>
              <a:t>left</a:t>
            </a:r>
            <a:r>
              <a:rPr lang="fr-FR" sz="2400" dirty="0">
                <a:solidFill>
                  <a:schemeClr val="accent1"/>
                </a:solidFill>
                <a:latin typeface="Georgia" pitchFamily="18" charset="0"/>
              </a:rPr>
              <a:t> branches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RV perfused in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both systolic and diastolic 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phases as a result of the low systolic pressure (25 mmHg), which does not occlude the vessel that has a systemic pressure.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If afterload 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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,  pressure necessary to contract the RV successfully 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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, </a:t>
            </a:r>
            <a:r>
              <a:rPr lang="en-US" sz="2400" u="sng" dirty="0">
                <a:solidFill>
                  <a:srgbClr val="FF0000"/>
                </a:solidFill>
                <a:latin typeface="Georgia" pitchFamily="18" charset="0"/>
              </a:rPr>
              <a:t>partial occlusion of the RCA 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may occur 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  <a:sym typeface="Symbol" pitchFamily="18" charset="2"/>
              </a:rPr>
              <a:t>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Georgia" pitchFamily="18" charset="0"/>
              </a:rPr>
              <a:t>ischaemia</a:t>
            </a:r>
            <a:r>
              <a:rPr lang="en-US" sz="2400" dirty="0">
                <a:solidFill>
                  <a:schemeClr val="accent1"/>
                </a:solidFill>
                <a:latin typeface="Georgia" pitchFamily="18" charset="0"/>
              </a:rPr>
              <a:t>.</a:t>
            </a:r>
            <a:endParaRPr lang="fr-FR" sz="24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2FDD-EDB1-45F6-BFA3-F9799D467C4A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70A3-C8C4-407F-A698-06941BB982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1523</TotalTime>
  <Words>1492</Words>
  <Application>Microsoft Office PowerPoint</Application>
  <PresentationFormat>On-screen Show (4:3)</PresentationFormat>
  <Paragraphs>297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Opulent</vt:lpstr>
      <vt:lpstr>1_Opulent</vt:lpstr>
      <vt:lpstr>Slit</vt:lpstr>
      <vt:lpstr>Management Of Acute Right Ventricle Failure In PAH</vt:lpstr>
      <vt:lpstr>Right Ventricle</vt:lpstr>
      <vt:lpstr>Anatomy</vt:lpstr>
      <vt:lpstr>Venous Return Physiology</vt:lpstr>
      <vt:lpstr>Venous Return Curves</vt:lpstr>
      <vt:lpstr>Effect Of Ventricular Contraction</vt:lpstr>
      <vt:lpstr>Frank-starling Law Of The Heart</vt:lpstr>
      <vt:lpstr>Definition of RV Fialure</vt:lpstr>
      <vt:lpstr>O2 Requirements and Blood Supply to The RV</vt:lpstr>
      <vt:lpstr>PowerPoint Presentation</vt:lpstr>
      <vt:lpstr>Etiologies Of Failing RV</vt:lpstr>
      <vt:lpstr>Main Circumstances In Peri-Op.</vt:lpstr>
      <vt:lpstr>Ventricular Interdependence</vt:lpstr>
      <vt:lpstr>Auto-aggravation: The Vicious Cycle</vt:lpstr>
      <vt:lpstr>Right To Left Shunting</vt:lpstr>
      <vt:lpstr>Management of RV Failure (1)</vt:lpstr>
      <vt:lpstr>Management of RV Failure (2)</vt:lpstr>
      <vt:lpstr>Hemodynamic Management of RV Failure In PAH</vt:lpstr>
      <vt:lpstr>Anesthetic Management of RV Failure  due to PAH</vt:lpstr>
      <vt:lpstr>Side effects of Mechanical Ventilation</vt:lpstr>
      <vt:lpstr>Effects Of PEEP On RV Performance</vt:lpstr>
      <vt:lpstr>Effect of High PEEP on RV</vt:lpstr>
      <vt:lpstr>pH and PO2 Important for PVR</vt:lpstr>
      <vt:lpstr>Optimization of Preload</vt:lpstr>
      <vt:lpstr>Diuretics</vt:lpstr>
      <vt:lpstr>Inotrops and Vasopressors Used in RV Failure</vt:lpstr>
      <vt:lpstr>Dobutamine</vt:lpstr>
      <vt:lpstr>Milrinone</vt:lpstr>
      <vt:lpstr>Dopamine</vt:lpstr>
      <vt:lpstr>Isoprotrenole</vt:lpstr>
      <vt:lpstr>Epinephrine</vt:lpstr>
      <vt:lpstr>Norepinephrine</vt:lpstr>
      <vt:lpstr>Levosimendan</vt:lpstr>
      <vt:lpstr>Pulmonary Vasodilators</vt:lpstr>
      <vt:lpstr>How Do You Treat It?</vt:lpstr>
      <vt:lpstr>Inhaled Nitric Oxyde</vt:lpstr>
      <vt:lpstr>Prostanoids</vt:lpstr>
      <vt:lpstr>Sidenafil</vt:lpstr>
      <vt:lpstr>PowerPoint Presentation</vt:lpstr>
      <vt:lpstr>PowerPoint Presentation</vt:lpstr>
      <vt:lpstr>Veno-Arterial Extracorporeal Membrane Oxygenation (v/a ECMO)</vt:lpstr>
      <vt:lpstr>(V/A ECMO) 2 The Circuit is Between PA and LA</vt:lpstr>
      <vt:lpstr>PowerPoint Presentation</vt:lpstr>
    </vt:vector>
  </TitlesOfParts>
  <Company>PIMS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RIGHT VENTRICLE FAILURE</dc:title>
  <dc:creator>opduser</dc:creator>
  <cp:lastModifiedBy>Admin</cp:lastModifiedBy>
  <cp:revision>92</cp:revision>
  <dcterms:created xsi:type="dcterms:W3CDTF">2009-01-05T06:04:55Z</dcterms:created>
  <dcterms:modified xsi:type="dcterms:W3CDTF">2014-01-08T07:33:05Z</dcterms:modified>
</cp:coreProperties>
</file>